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18"/>
  </p:notesMasterIdLst>
  <p:sldIdLst>
    <p:sldId id="256" r:id="rId2"/>
    <p:sldId id="257" r:id="rId3"/>
    <p:sldId id="258" r:id="rId4"/>
    <p:sldId id="290" r:id="rId5"/>
    <p:sldId id="280" r:id="rId6"/>
    <p:sldId id="284" r:id="rId7"/>
    <p:sldId id="292" r:id="rId8"/>
    <p:sldId id="291" r:id="rId9"/>
    <p:sldId id="293" r:id="rId10"/>
    <p:sldId id="294" r:id="rId11"/>
    <p:sldId id="295" r:id="rId12"/>
    <p:sldId id="296" r:id="rId13"/>
    <p:sldId id="297" r:id="rId14"/>
    <p:sldId id="298" r:id="rId15"/>
    <p:sldId id="282" r:id="rId16"/>
    <p:sldId id="276" r:id="rId17"/>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80125" autoAdjust="0"/>
  </p:normalViewPr>
  <p:slideViewPr>
    <p:cSldViewPr>
      <p:cViewPr varScale="1">
        <p:scale>
          <a:sx n="90" d="100"/>
          <a:sy n="90" d="100"/>
        </p:scale>
        <p:origin x="100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1662"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2595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89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2595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595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2595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A3EC506E-E278-4F0B-8076-6765524A473D}" type="slidenum">
              <a:rPr lang="en-US"/>
              <a:pPr>
                <a:defRPr/>
              </a:pPr>
              <a:t>‹#›</a:t>
            </a:fld>
            <a:endParaRPr lang="en-US"/>
          </a:p>
        </p:txBody>
      </p:sp>
    </p:spTree>
    <p:extLst>
      <p:ext uri="{BB962C8B-B14F-4D97-AF65-F5344CB8AC3E}">
        <p14:creationId xmlns:p14="http://schemas.microsoft.com/office/powerpoint/2010/main" val="28266036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53CF7CC5-D0BB-4A1B-AA7E-95F3B3F9CAB1}" type="slidenum">
              <a:rPr lang="en-US" smtClean="0"/>
              <a:pPr/>
              <a:t>1</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sz="2400" smtClean="0"/>
              <a:t>Good Morning, I’m _______________, the 78 </a:t>
            </a:r>
          </a:p>
          <a:p>
            <a:pPr eaLnBrk="1" hangingPunct="1"/>
            <a:r>
              <a:rPr lang="en-US" sz="2400" smtClean="0"/>
              <a:t>Security Forces Resource Protection </a:t>
            </a:r>
          </a:p>
          <a:p>
            <a:pPr eaLnBrk="1" hangingPunct="1"/>
            <a:r>
              <a:rPr lang="en-US" sz="2400" smtClean="0"/>
              <a:t>Manager and I want to welcome all of </a:t>
            </a:r>
          </a:p>
          <a:p>
            <a:pPr eaLnBrk="1" hangingPunct="1"/>
            <a:r>
              <a:rPr lang="en-US" sz="2400" smtClean="0"/>
              <a:t>you to Controlled Area Monitor Training</a:t>
            </a:r>
          </a:p>
        </p:txBody>
      </p:sp>
    </p:spTree>
    <p:extLst>
      <p:ext uri="{BB962C8B-B14F-4D97-AF65-F5344CB8AC3E}">
        <p14:creationId xmlns:p14="http://schemas.microsoft.com/office/powerpoint/2010/main" val="4059038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F64A79AE-DDFA-4922-969A-E45A6F831597}" type="slidenum">
              <a:rPr lang="en-US" smtClean="0"/>
              <a:pPr/>
              <a:t>2</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sz="2800" smtClean="0"/>
              <a:t>These are the topics I will going </a:t>
            </a:r>
          </a:p>
          <a:p>
            <a:pPr eaLnBrk="1" hangingPunct="1"/>
            <a:r>
              <a:rPr lang="en-US" sz="2800" smtClean="0"/>
              <a:t>over today and if at any time </a:t>
            </a:r>
          </a:p>
          <a:p>
            <a:pPr eaLnBrk="1" hangingPunct="1"/>
            <a:r>
              <a:rPr lang="en-US" sz="2800" smtClean="0"/>
              <a:t>during the presentation you have </a:t>
            </a:r>
          </a:p>
          <a:p>
            <a:pPr eaLnBrk="1" hangingPunct="1"/>
            <a:r>
              <a:rPr lang="en-US" sz="2800" smtClean="0"/>
              <a:t>any questions please feel free to </a:t>
            </a:r>
          </a:p>
          <a:p>
            <a:pPr eaLnBrk="1" hangingPunct="1"/>
            <a:r>
              <a:rPr lang="en-US" sz="2800" smtClean="0"/>
              <a:t>ask and I will do my best to clarify</a:t>
            </a:r>
          </a:p>
        </p:txBody>
      </p:sp>
    </p:spTree>
    <p:extLst>
      <p:ext uri="{BB962C8B-B14F-4D97-AF65-F5344CB8AC3E}">
        <p14:creationId xmlns:p14="http://schemas.microsoft.com/office/powerpoint/2010/main" val="413003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34F52E31-FE94-4A2A-9C9D-9A52D94C853A}" type="slidenum">
              <a:rPr lang="en-US" smtClean="0"/>
              <a:pPr/>
              <a:t>3</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r>
              <a:rPr lang="en-US" sz="2800" smtClean="0"/>
              <a:t>Resource Protection Program is designed to develop habits and attitudes in Air Force personnel that, when combined with protective measures and equipment, will </a:t>
            </a:r>
            <a:r>
              <a:rPr lang="en-US" sz="2800" smtClean="0">
                <a:solidFill>
                  <a:srgbClr val="FF0000"/>
                </a:solidFill>
              </a:rPr>
              <a:t>enhance the security of the installation</a:t>
            </a:r>
            <a:endParaRPr lang="en-US" sz="2800" smtClean="0"/>
          </a:p>
        </p:txBody>
      </p:sp>
    </p:spTree>
    <p:extLst>
      <p:ext uri="{BB962C8B-B14F-4D97-AF65-F5344CB8AC3E}">
        <p14:creationId xmlns:p14="http://schemas.microsoft.com/office/powerpoint/2010/main" val="913488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D3706AD7-AF3A-464E-A5E8-4D550424E107}" type="slidenum">
              <a:rPr lang="en-US" smtClean="0"/>
              <a:pPr/>
              <a:t>4</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sz="2000" smtClean="0"/>
              <a:t>-Mission essential communications facilities and computer centers, air traffic control tower facilities, RAPCONs to include off installation NAVAIDS, power plants, and environmental control systems critical to operational capabilitiy</a:t>
            </a:r>
          </a:p>
          <a:p>
            <a:pPr eaLnBrk="1" hangingPunct="1"/>
            <a:endParaRPr lang="en-US" sz="2000" smtClean="0"/>
          </a:p>
          <a:p>
            <a:pPr eaLnBrk="1" hangingPunct="1"/>
            <a:r>
              <a:rPr lang="en-US" sz="2000" smtClean="0"/>
              <a:t>-Accounting and Finance</a:t>
            </a:r>
          </a:p>
          <a:p>
            <a:pPr eaLnBrk="1" hangingPunct="1"/>
            <a:endParaRPr lang="en-US" sz="2000" smtClean="0"/>
          </a:p>
          <a:p>
            <a:pPr eaLnBrk="1" hangingPunct="1"/>
            <a:r>
              <a:rPr lang="en-US" sz="2000" smtClean="0"/>
              <a:t>-Flightline parking ramps and taxiways</a:t>
            </a:r>
          </a:p>
          <a:p>
            <a:pPr eaLnBrk="1" hangingPunct="1"/>
            <a:endParaRPr lang="en-US" sz="2000" smtClean="0"/>
          </a:p>
          <a:p>
            <a:pPr eaLnBrk="1" hangingPunct="1"/>
            <a:r>
              <a:rPr lang="en-US" sz="2000" smtClean="0"/>
              <a:t>-Pharmacies and medical logistics vaults</a:t>
            </a:r>
          </a:p>
        </p:txBody>
      </p:sp>
    </p:spTree>
    <p:extLst>
      <p:ext uri="{BB962C8B-B14F-4D97-AF65-F5344CB8AC3E}">
        <p14:creationId xmlns:p14="http://schemas.microsoft.com/office/powerpoint/2010/main" val="4041075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3D4EE9C2-E5C3-4446-8E46-E3A00548492E}" type="slidenum">
              <a:rPr lang="en-US" smtClean="0"/>
              <a:pPr/>
              <a:t>5</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r>
              <a:rPr lang="en-US" sz="2000" smtClean="0"/>
              <a:t>Unit Operating instructions are procedures for </a:t>
            </a:r>
          </a:p>
          <a:p>
            <a:pPr eaLnBrk="1" hangingPunct="1"/>
            <a:r>
              <a:rPr lang="en-US" sz="2000" smtClean="0"/>
              <a:t>all personnel who work in the controlled area to </a:t>
            </a:r>
          </a:p>
          <a:p>
            <a:pPr eaLnBrk="1" hangingPunct="1"/>
            <a:r>
              <a:rPr lang="en-US" sz="2000" smtClean="0"/>
              <a:t>follow.  There are certain requirements as a </a:t>
            </a:r>
          </a:p>
          <a:p>
            <a:pPr eaLnBrk="1" hangingPunct="1"/>
            <a:r>
              <a:rPr lang="en-US" sz="2000" smtClean="0"/>
              <a:t>minimum that they must contain:</a:t>
            </a:r>
          </a:p>
          <a:p>
            <a:pPr eaLnBrk="1" hangingPunct="1"/>
            <a:endParaRPr lang="en-US" sz="2000" smtClean="0"/>
          </a:p>
          <a:p>
            <a:pPr eaLnBrk="1" hangingPunct="1"/>
            <a:r>
              <a:rPr lang="en-US" sz="2000" smtClean="0"/>
              <a:t>Read Slide</a:t>
            </a:r>
          </a:p>
        </p:txBody>
      </p:sp>
    </p:spTree>
    <p:extLst>
      <p:ext uri="{BB962C8B-B14F-4D97-AF65-F5344CB8AC3E}">
        <p14:creationId xmlns:p14="http://schemas.microsoft.com/office/powerpoint/2010/main" val="1771220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12E68E20-BD04-44CC-80E3-B5F9DDB8BD85}" type="slidenum">
              <a:rPr lang="en-US" smtClean="0"/>
              <a:pPr/>
              <a:t>6</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sz="2400" smtClean="0"/>
              <a:t>REAd</a:t>
            </a:r>
          </a:p>
        </p:txBody>
      </p:sp>
    </p:spTree>
    <p:extLst>
      <p:ext uri="{BB962C8B-B14F-4D97-AF65-F5344CB8AC3E}">
        <p14:creationId xmlns:p14="http://schemas.microsoft.com/office/powerpoint/2010/main" val="172534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1542ED79-EAE5-4A96-BEC6-8FB994109740}" type="slidenum">
              <a:rPr lang="en-US" smtClean="0"/>
              <a:pPr/>
              <a:t>15</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r>
              <a:rPr lang="en-US" sz="2400" smtClean="0"/>
              <a:t>This is what we went over today.  </a:t>
            </a:r>
          </a:p>
          <a:p>
            <a:pPr eaLnBrk="1" hangingPunct="1"/>
            <a:r>
              <a:rPr lang="en-US" sz="2400" smtClean="0"/>
              <a:t>Remember! This is the installation </a:t>
            </a:r>
          </a:p>
          <a:p>
            <a:pPr eaLnBrk="1" hangingPunct="1"/>
            <a:r>
              <a:rPr lang="en-US" sz="2400" smtClean="0"/>
              <a:t>commander’s program and for </a:t>
            </a:r>
          </a:p>
          <a:p>
            <a:pPr eaLnBrk="1" hangingPunct="1"/>
            <a:r>
              <a:rPr lang="en-US" sz="2400" smtClean="0"/>
              <a:t>everything to run smoothly I need </a:t>
            </a:r>
          </a:p>
          <a:p>
            <a:pPr eaLnBrk="1" hangingPunct="1"/>
            <a:r>
              <a:rPr lang="en-US" sz="2400" smtClean="0"/>
              <a:t>everybody’s full participation to make this work.</a:t>
            </a:r>
          </a:p>
        </p:txBody>
      </p:sp>
    </p:spTree>
    <p:extLst>
      <p:ext uri="{BB962C8B-B14F-4D97-AF65-F5344CB8AC3E}">
        <p14:creationId xmlns:p14="http://schemas.microsoft.com/office/powerpoint/2010/main" val="22584931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A17A7D66-BBB8-4DE1-BE08-5D72564ABCF2}" type="slidenum">
              <a:rPr lang="en-US" smtClean="0"/>
              <a:pPr/>
              <a:t>16</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37575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2"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US"/>
            </a:p>
          </p:txBody>
        </p:sp>
        <p:sp>
          <p:nvSpPr>
            <p:cNvPr id="13"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US"/>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5"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US"/>
            </a:p>
          </p:txBody>
        </p:sp>
        <p:sp>
          <p:nvSpPr>
            <p:cNvPr id="16"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US"/>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US"/>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US"/>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US"/>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US"/>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US"/>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US"/>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US"/>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US"/>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US"/>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US"/>
            </a:p>
          </p:txBody>
        </p:sp>
      </p:grpSp>
      <p:sp>
        <p:nvSpPr>
          <p:cNvPr id="119847"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119848"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1" name="Rectangle 41"/>
          <p:cNvSpPr>
            <a:spLocks noGrp="1" noChangeArrowheads="1"/>
          </p:cNvSpPr>
          <p:nvPr>
            <p:ph type="dt" sz="quarter" idx="10"/>
          </p:nvPr>
        </p:nvSpPr>
        <p:spPr/>
        <p:txBody>
          <a:bodyPr/>
          <a:lstStyle>
            <a:lvl1pPr>
              <a:defRPr/>
            </a:lvl1pPr>
          </a:lstStyle>
          <a:p>
            <a:pPr>
              <a:defRPr/>
            </a:pPr>
            <a:endParaRPr lang="en-US"/>
          </a:p>
        </p:txBody>
      </p:sp>
      <p:sp>
        <p:nvSpPr>
          <p:cNvPr id="42" name="Rectangle 42"/>
          <p:cNvSpPr>
            <a:spLocks noGrp="1" noChangeArrowheads="1"/>
          </p:cNvSpPr>
          <p:nvPr>
            <p:ph type="ftr" sz="quarter" idx="11"/>
          </p:nvPr>
        </p:nvSpPr>
        <p:spPr/>
        <p:txBody>
          <a:bodyPr/>
          <a:lstStyle>
            <a:lvl1pPr>
              <a:defRPr/>
            </a:lvl1pPr>
          </a:lstStyle>
          <a:p>
            <a:pPr>
              <a:defRPr/>
            </a:pPr>
            <a:endParaRPr lang="en-US"/>
          </a:p>
        </p:txBody>
      </p:sp>
      <p:sp>
        <p:nvSpPr>
          <p:cNvPr id="43" name="Rectangle 43"/>
          <p:cNvSpPr>
            <a:spLocks noGrp="1" noChangeArrowheads="1"/>
          </p:cNvSpPr>
          <p:nvPr>
            <p:ph type="sldNum" sz="quarter" idx="12"/>
          </p:nvPr>
        </p:nvSpPr>
        <p:spPr/>
        <p:txBody>
          <a:bodyPr/>
          <a:lstStyle>
            <a:lvl1pPr>
              <a:defRPr/>
            </a:lvl1pPr>
          </a:lstStyle>
          <a:p>
            <a:pPr>
              <a:defRPr/>
            </a:pPr>
            <a:fld id="{A3B580B3-A517-42EF-AC5A-F82A8529540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E128F56D-4077-4B3B-8612-47501DD9229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1C392799-AF93-46C5-B92C-94674E0F527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AF1DE958-2423-48B1-A866-57D0547CAC7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37194658-E2B4-40FA-9381-D50B07FADDF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E37569DD-74B2-44CD-98D4-6B59EE49D1F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0"/>
          <p:cNvSpPr>
            <a:spLocks noGrp="1" noChangeArrowheads="1"/>
          </p:cNvSpPr>
          <p:nvPr>
            <p:ph type="dt" sz="half" idx="10"/>
          </p:nvPr>
        </p:nvSpPr>
        <p:spPr>
          <a:ln/>
        </p:spPr>
        <p:txBody>
          <a:bodyPr/>
          <a:lstStyle>
            <a:lvl1pPr>
              <a:defRPr/>
            </a:lvl1pPr>
          </a:lstStyle>
          <a:p>
            <a:pPr>
              <a:defRPr/>
            </a:pPr>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pPr>
              <a:defRPr/>
            </a:pPr>
            <a:fld id="{923DC294-35C0-48DF-BF00-435F4E8BA24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BC0C10A4-DB8E-4C7F-8E4F-85DC2B7A260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n-US"/>
          </a:p>
        </p:txBody>
      </p:sp>
      <p:sp>
        <p:nvSpPr>
          <p:cNvPr id="3" name="Rectangle 41"/>
          <p:cNvSpPr>
            <a:spLocks noGrp="1" noChangeArrowheads="1"/>
          </p:cNvSpPr>
          <p:nvPr>
            <p:ph type="ftr" sz="quarter" idx="11"/>
          </p:nvPr>
        </p:nvSpPr>
        <p:spPr>
          <a:ln/>
        </p:spPr>
        <p:txBody>
          <a:bodyPr/>
          <a:lstStyle>
            <a:lvl1pPr>
              <a:defRPr/>
            </a:lvl1pPr>
          </a:lstStyle>
          <a:p>
            <a:pPr>
              <a:defRPr/>
            </a:pPr>
            <a:endParaRPr lang="en-US"/>
          </a:p>
        </p:txBody>
      </p:sp>
      <p:sp>
        <p:nvSpPr>
          <p:cNvPr id="4" name="Rectangle 42"/>
          <p:cNvSpPr>
            <a:spLocks noGrp="1" noChangeArrowheads="1"/>
          </p:cNvSpPr>
          <p:nvPr>
            <p:ph type="sldNum" sz="quarter" idx="12"/>
          </p:nvPr>
        </p:nvSpPr>
        <p:spPr>
          <a:ln/>
        </p:spPr>
        <p:txBody>
          <a:bodyPr/>
          <a:lstStyle>
            <a:lvl1pPr>
              <a:defRPr/>
            </a:lvl1pPr>
          </a:lstStyle>
          <a:p>
            <a:pPr>
              <a:defRPr/>
            </a:pPr>
            <a:fld id="{E851B5DE-A02F-4AFD-AFE5-31826C5E0EB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4110A3BC-BF39-411B-9444-2C293819C3D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72790163-79B7-4C84-A983-D106A44F2CF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118787"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18788"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18789"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1035" name="Group 6"/>
            <p:cNvGrpSpPr>
              <a:grpSpLocks/>
            </p:cNvGrpSpPr>
            <p:nvPr/>
          </p:nvGrpSpPr>
          <p:grpSpPr bwMode="auto">
            <a:xfrm>
              <a:off x="288" y="0"/>
              <a:ext cx="5098" cy="4316"/>
              <a:chOff x="288" y="0"/>
              <a:chExt cx="5098" cy="4316"/>
            </a:xfrm>
          </p:grpSpPr>
          <p:sp>
            <p:nvSpPr>
              <p:cNvPr id="118791"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18792"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18793"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18794"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18795"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18796"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18797"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18798"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18799"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18800"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18801"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18802"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18803"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118804"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18805"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18806"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18807"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US"/>
            </a:p>
          </p:txBody>
        </p:sp>
        <p:sp>
          <p:nvSpPr>
            <p:cNvPr id="118808"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US"/>
            </a:p>
          </p:txBody>
        </p:sp>
        <p:sp>
          <p:nvSpPr>
            <p:cNvPr id="118809"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18810"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US"/>
            </a:p>
          </p:txBody>
        </p:sp>
        <p:sp>
          <p:nvSpPr>
            <p:cNvPr id="118811"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US"/>
            </a:p>
          </p:txBody>
        </p:sp>
        <p:sp>
          <p:nvSpPr>
            <p:cNvPr id="118812"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US"/>
            </a:p>
          </p:txBody>
        </p:sp>
        <p:sp>
          <p:nvSpPr>
            <p:cNvPr id="118813"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US"/>
            </a:p>
          </p:txBody>
        </p:sp>
        <p:sp>
          <p:nvSpPr>
            <p:cNvPr id="118814"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US"/>
            </a:p>
          </p:txBody>
        </p:sp>
        <p:grpSp>
          <p:nvGrpSpPr>
            <p:cNvPr id="1047" name="Group 31"/>
            <p:cNvGrpSpPr>
              <a:grpSpLocks/>
            </p:cNvGrpSpPr>
            <p:nvPr/>
          </p:nvGrpSpPr>
          <p:grpSpPr bwMode="auto">
            <a:xfrm>
              <a:off x="1" y="392"/>
              <a:ext cx="5758" cy="1571"/>
              <a:chOff x="1" y="392"/>
              <a:chExt cx="5758" cy="1571"/>
            </a:xfrm>
          </p:grpSpPr>
          <p:sp>
            <p:nvSpPr>
              <p:cNvPr id="118816"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US"/>
              </a:p>
            </p:txBody>
          </p:sp>
          <p:sp>
            <p:nvSpPr>
              <p:cNvPr id="118817"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US"/>
              </a:p>
            </p:txBody>
          </p:sp>
          <p:sp>
            <p:nvSpPr>
              <p:cNvPr id="118818"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US"/>
              </a:p>
            </p:txBody>
          </p:sp>
          <p:sp>
            <p:nvSpPr>
              <p:cNvPr id="118819"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US"/>
              </a:p>
            </p:txBody>
          </p:sp>
          <p:sp>
            <p:nvSpPr>
              <p:cNvPr id="118820"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US"/>
              </a:p>
            </p:txBody>
          </p:sp>
        </p:grpSp>
        <p:sp>
          <p:nvSpPr>
            <p:cNvPr id="1188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US"/>
            </a:p>
          </p:txBody>
        </p:sp>
        <p:sp>
          <p:nvSpPr>
            <p:cNvPr id="1188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US"/>
            </a:p>
          </p:txBody>
        </p:sp>
      </p:grpSp>
      <p:sp>
        <p:nvSpPr>
          <p:cNvPr id="118823"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18824"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a:defRPr/>
            </a:pPr>
            <a:endParaRPr lang="en-US"/>
          </a:p>
        </p:txBody>
      </p:sp>
      <p:sp>
        <p:nvSpPr>
          <p:cNvPr id="118825"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a:defRPr/>
            </a:pPr>
            <a:endParaRPr lang="en-US"/>
          </a:p>
        </p:txBody>
      </p:sp>
      <p:sp>
        <p:nvSpPr>
          <p:cNvPr id="118826"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pPr>
              <a:defRPr/>
            </a:pPr>
            <a:fld id="{11B4A84E-9A3E-452F-9959-A85A4C823E03}" type="slidenum">
              <a:rPr lang="en-US"/>
              <a:pPr>
                <a:defRPr/>
              </a:pPr>
              <a:t>‹#›</a:t>
            </a:fld>
            <a:endParaRPr lang="en-US"/>
          </a:p>
        </p:txBody>
      </p:sp>
      <p:sp>
        <p:nvSpPr>
          <p:cNvPr id="11882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817"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youtube.com/watch?v=QvsA1fO2iR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64356" y="723900"/>
            <a:ext cx="7772400" cy="533400"/>
          </a:xfrm>
        </p:spPr>
        <p:txBody>
          <a:bodyPr/>
          <a:lstStyle/>
          <a:p>
            <a:pPr eaLnBrk="1" hangingPunct="1">
              <a:defRPr/>
            </a:pPr>
            <a:r>
              <a:rPr lang="en-US" sz="4800" b="1" i="1" dirty="0" smtClean="0">
                <a:latin typeface="Verdana" pitchFamily="34" charset="0"/>
              </a:rPr>
              <a:t>ATC Security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1799" y="1524000"/>
            <a:ext cx="2957513" cy="447675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FDIO</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399638" y="1408778"/>
            <a:ext cx="2292573" cy="1715422"/>
          </a:xfrm>
        </p:spPr>
      </p:pic>
      <p:sp>
        <p:nvSpPr>
          <p:cNvPr id="5" name="TextBox 4"/>
          <p:cNvSpPr txBox="1"/>
          <p:nvPr/>
        </p:nvSpPr>
        <p:spPr>
          <a:xfrm>
            <a:off x="1295400" y="3429000"/>
            <a:ext cx="7162800" cy="2585323"/>
          </a:xfrm>
          <a:prstGeom prst="rect">
            <a:avLst/>
          </a:prstGeom>
          <a:noFill/>
        </p:spPr>
        <p:txBody>
          <a:bodyPr wrap="square" rtlCol="0">
            <a:spAutoFit/>
          </a:bodyPr>
          <a:lstStyle/>
          <a:p>
            <a:pPr marL="285750" indent="-285750">
              <a:buFont typeface="Arial" panose="020B0604020202020204" pitchFamily="34" charset="0"/>
              <a:buChar char="•"/>
            </a:pPr>
            <a:r>
              <a:rPr lang="en-US" dirty="0" smtClean="0"/>
              <a:t>Provides access to flight plans in the national airspace system</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Allows modification of flight plans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Enables ATC messages between ATC facilities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Connected via a secure network hosted by the base and the Atlanta TRACON</a:t>
            </a:r>
          </a:p>
        </p:txBody>
      </p:sp>
    </p:spTree>
    <p:extLst>
      <p:ext uri="{BB962C8B-B14F-4D97-AF65-F5344CB8AC3E}">
        <p14:creationId xmlns:p14="http://schemas.microsoft.com/office/powerpoint/2010/main" val="29364941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AFAS</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830996" y="1219201"/>
            <a:ext cx="3482007" cy="2438400"/>
          </a:xfrm>
        </p:spPr>
      </p:pic>
      <p:sp>
        <p:nvSpPr>
          <p:cNvPr id="5" name="TextBox 4"/>
          <p:cNvSpPr txBox="1"/>
          <p:nvPr/>
        </p:nvSpPr>
        <p:spPr>
          <a:xfrm>
            <a:off x="914400" y="3860325"/>
            <a:ext cx="7620000"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Provides access to weather information (METARs)</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Connected directly to weather servers hosted by the base weather office</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Allows controllers to make sound decisions based on current or forecasted weather conditions</a:t>
            </a:r>
            <a:endParaRPr lang="en-US" sz="2000" dirty="0"/>
          </a:p>
        </p:txBody>
      </p:sp>
    </p:spTree>
    <p:extLst>
      <p:ext uri="{BB962C8B-B14F-4D97-AF65-F5344CB8AC3E}">
        <p14:creationId xmlns:p14="http://schemas.microsoft.com/office/powerpoint/2010/main" val="37788057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STARS</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124200" y="1219200"/>
            <a:ext cx="2590800" cy="1728044"/>
          </a:xfrm>
        </p:spPr>
      </p:pic>
      <p:sp>
        <p:nvSpPr>
          <p:cNvPr id="6" name="TextBox 5"/>
          <p:cNvSpPr txBox="1"/>
          <p:nvPr/>
        </p:nvSpPr>
        <p:spPr>
          <a:xfrm>
            <a:off x="1219200" y="3048000"/>
            <a:ext cx="6858000" cy="4062651"/>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Provides real time information on airborne aircraft</a:t>
            </a:r>
          </a:p>
          <a:p>
            <a:endParaRPr lang="en-US" sz="2000" dirty="0" smtClean="0"/>
          </a:p>
          <a:p>
            <a:pPr marL="285750" indent="-285750">
              <a:buFont typeface="Arial" panose="020B0604020202020204" pitchFamily="34" charset="0"/>
              <a:buChar char="•"/>
            </a:pPr>
            <a:r>
              <a:rPr lang="en-US" sz="2000" dirty="0" smtClean="0"/>
              <a:t>Information is received from radar Antennas. Information is then translated by the STARS computer system at an FAA Facility and disseminated to all FAA/Military towers or radar facilities in the area. </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FAA is in the process to transition to Satellite based tracking allowing the possibility to cyber attacks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0959298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ETVS</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76600" y="1442447"/>
            <a:ext cx="2327001" cy="1553273"/>
          </a:xfrm>
        </p:spPr>
      </p:pic>
      <p:sp>
        <p:nvSpPr>
          <p:cNvPr id="5" name="TextBox 4"/>
          <p:cNvSpPr txBox="1"/>
          <p:nvPr/>
        </p:nvSpPr>
        <p:spPr>
          <a:xfrm>
            <a:off x="1371600" y="3581400"/>
            <a:ext cx="6477000" cy="2954655"/>
          </a:xfrm>
          <a:prstGeom prst="rect">
            <a:avLst/>
          </a:prstGeom>
          <a:noFill/>
        </p:spPr>
        <p:txBody>
          <a:bodyPr wrap="square" rtlCol="0">
            <a:spAutoFit/>
          </a:bodyPr>
          <a:lstStyle/>
          <a:p>
            <a:pPr marL="285750" indent="-285750">
              <a:buFont typeface="Arial" panose="020B0604020202020204" pitchFamily="34" charset="0"/>
              <a:buChar char="•"/>
            </a:pPr>
            <a:r>
              <a:rPr lang="en-US" sz="2400" dirty="0"/>
              <a:t>non-blocking, fully integrated, digital voice communications system</a:t>
            </a:r>
            <a:r>
              <a:rPr lang="en-US" sz="2400" dirty="0" smtClean="0"/>
              <a:t>.</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Designed </a:t>
            </a:r>
            <a:r>
              <a:rPr lang="en-US" sz="2400" dirty="0"/>
              <a:t>to allow air traffic controllers to communicate with planes while in the air and on the </a:t>
            </a:r>
            <a:r>
              <a:rPr lang="en-US" sz="2400" dirty="0" smtClean="0"/>
              <a:t>runways by use of UHF and VHF</a:t>
            </a:r>
            <a:endParaRPr lang="en-US" sz="24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125255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Suggestions </a:t>
            </a:r>
            <a:endParaRPr lang="en-US" dirty="0"/>
          </a:p>
        </p:txBody>
      </p:sp>
      <p:sp>
        <p:nvSpPr>
          <p:cNvPr id="3" name="Content Placeholder 2"/>
          <p:cNvSpPr>
            <a:spLocks noGrp="1"/>
          </p:cNvSpPr>
          <p:nvPr>
            <p:ph idx="1"/>
          </p:nvPr>
        </p:nvSpPr>
        <p:spPr/>
        <p:txBody>
          <a:bodyPr/>
          <a:lstStyle/>
          <a:p>
            <a:r>
              <a:rPr lang="en-US" sz="2000" dirty="0" smtClean="0"/>
              <a:t>To add ID Scanners in conjunction with cypher locks</a:t>
            </a:r>
          </a:p>
          <a:p>
            <a:endParaRPr lang="en-US" sz="2000" dirty="0" smtClean="0"/>
          </a:p>
          <a:p>
            <a:r>
              <a:rPr lang="en-US" sz="2000" dirty="0" smtClean="0"/>
              <a:t>To Install better camera </a:t>
            </a:r>
            <a:r>
              <a:rPr lang="en-US" sz="2000" dirty="0"/>
              <a:t>s</a:t>
            </a:r>
            <a:r>
              <a:rPr lang="en-US" sz="2000" dirty="0" smtClean="0"/>
              <a:t>ecurity systems</a:t>
            </a:r>
            <a:endParaRPr lang="en-US" sz="2000" dirty="0" smtClean="0"/>
          </a:p>
          <a:p>
            <a:endParaRPr lang="en-US" sz="2000" dirty="0" smtClean="0"/>
          </a:p>
          <a:p>
            <a:r>
              <a:rPr lang="en-US" sz="2000" dirty="0" smtClean="0"/>
              <a:t>Ability to block entry in case of an active shooter</a:t>
            </a:r>
          </a:p>
          <a:p>
            <a:endParaRPr lang="en-US" sz="2000" dirty="0" smtClean="0"/>
          </a:p>
          <a:p>
            <a:r>
              <a:rPr lang="en-US" sz="2000" dirty="0" smtClean="0"/>
              <a:t>Provide network security for Inter facility equipment </a:t>
            </a:r>
          </a:p>
          <a:p>
            <a:endParaRPr lang="en-US" sz="2000" dirty="0" smtClean="0"/>
          </a:p>
          <a:p>
            <a:r>
              <a:rPr lang="en-US" sz="2000" dirty="0" smtClean="0"/>
              <a:t>Stopping public access to airfield information such as frequencies and equipment used on airfields</a:t>
            </a:r>
          </a:p>
          <a:p>
            <a:pPr marL="0" indent="0">
              <a:buNone/>
            </a:pPr>
            <a:endParaRPr lang="en-US" sz="2400" dirty="0"/>
          </a:p>
        </p:txBody>
      </p:sp>
    </p:spTree>
    <p:extLst>
      <p:ext uri="{BB962C8B-B14F-4D97-AF65-F5344CB8AC3E}">
        <p14:creationId xmlns:p14="http://schemas.microsoft.com/office/powerpoint/2010/main" val="4094028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277813"/>
            <a:ext cx="8229600" cy="763587"/>
          </a:xfrm>
        </p:spPr>
        <p:txBody>
          <a:bodyPr/>
          <a:lstStyle/>
          <a:p>
            <a:pPr eaLnBrk="1" hangingPunct="1">
              <a:defRPr/>
            </a:pPr>
            <a:r>
              <a:rPr lang="en-US" b="1" i="1" dirty="0" smtClean="0">
                <a:latin typeface="Verdana" pitchFamily="34" charset="0"/>
              </a:rPr>
              <a:t>Summary</a:t>
            </a:r>
          </a:p>
        </p:txBody>
      </p:sp>
      <p:sp>
        <p:nvSpPr>
          <p:cNvPr id="92163" name="Rectangle 3"/>
          <p:cNvSpPr>
            <a:spLocks noGrp="1" noChangeArrowheads="1"/>
          </p:cNvSpPr>
          <p:nvPr>
            <p:ph type="body" idx="1"/>
          </p:nvPr>
        </p:nvSpPr>
        <p:spPr>
          <a:xfrm>
            <a:off x="457200" y="1447800"/>
            <a:ext cx="8229600" cy="5181600"/>
          </a:xfrm>
        </p:spPr>
        <p:txBody>
          <a:bodyPr/>
          <a:lstStyle/>
          <a:p>
            <a:pPr eaLnBrk="1" hangingPunct="1">
              <a:lnSpc>
                <a:spcPct val="80000"/>
              </a:lnSpc>
              <a:defRPr/>
            </a:pPr>
            <a:r>
              <a:rPr lang="en-US" sz="2000" dirty="0"/>
              <a:t>Purpose</a:t>
            </a:r>
          </a:p>
          <a:p>
            <a:pPr eaLnBrk="1" hangingPunct="1">
              <a:lnSpc>
                <a:spcPct val="80000"/>
              </a:lnSpc>
              <a:defRPr/>
            </a:pPr>
            <a:r>
              <a:rPr lang="en-US" sz="2000" dirty="0"/>
              <a:t>What is a Controlled Area</a:t>
            </a:r>
          </a:p>
          <a:p>
            <a:pPr eaLnBrk="1" hangingPunct="1">
              <a:lnSpc>
                <a:spcPct val="80000"/>
              </a:lnSpc>
              <a:defRPr/>
            </a:pPr>
            <a:r>
              <a:rPr lang="en-US" sz="2000" dirty="0"/>
              <a:t>Physical Security Procedures</a:t>
            </a:r>
          </a:p>
          <a:p>
            <a:pPr eaLnBrk="1" hangingPunct="1">
              <a:lnSpc>
                <a:spcPct val="80000"/>
              </a:lnSpc>
              <a:defRPr/>
            </a:pPr>
            <a:r>
              <a:rPr lang="en-US" sz="2000" dirty="0"/>
              <a:t>Cyber Security Procedures</a:t>
            </a:r>
          </a:p>
          <a:p>
            <a:pPr eaLnBrk="1" hangingPunct="1">
              <a:lnSpc>
                <a:spcPct val="80000"/>
              </a:lnSpc>
              <a:defRPr/>
            </a:pPr>
            <a:r>
              <a:rPr lang="en-US" sz="2000" dirty="0"/>
              <a:t>Suggestions</a:t>
            </a:r>
          </a:p>
          <a:p>
            <a:pPr eaLnBrk="1" hangingPunct="1">
              <a:lnSpc>
                <a:spcPct val="80000"/>
              </a:lnSpc>
              <a:buFont typeface="Wingdings" pitchFamily="2" charset="2"/>
              <a:buNone/>
              <a:defRPr/>
            </a:pPr>
            <a:endParaRPr lang="en-US" sz="20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flipH="1">
            <a:off x="381000" y="304800"/>
            <a:ext cx="8305800" cy="1384300"/>
          </a:xfrm>
        </p:spPr>
        <p:txBody>
          <a:bodyPr/>
          <a:lstStyle/>
          <a:p>
            <a:pPr eaLnBrk="1" hangingPunct="1">
              <a:defRPr/>
            </a:pPr>
            <a:r>
              <a:rPr lang="en-US" sz="5400" b="1" i="1" smtClean="0">
                <a:latin typeface="Verdana" pitchFamily="34" charset="0"/>
              </a:rPr>
              <a:t>Do you have any</a:t>
            </a:r>
          </a:p>
        </p:txBody>
      </p:sp>
      <p:sp>
        <p:nvSpPr>
          <p:cNvPr id="82947" name="Rectangle 3"/>
          <p:cNvSpPr>
            <a:spLocks noGrp="1" noChangeArrowheads="1"/>
          </p:cNvSpPr>
          <p:nvPr>
            <p:ph type="body" idx="1"/>
          </p:nvPr>
        </p:nvSpPr>
        <p:spPr>
          <a:xfrm>
            <a:off x="457200" y="1600200"/>
            <a:ext cx="8229600" cy="4362450"/>
          </a:xfrm>
        </p:spPr>
        <p:txBody>
          <a:bodyPr/>
          <a:lstStyle/>
          <a:p>
            <a:pPr algn="ctr" eaLnBrk="1" hangingPunct="1">
              <a:lnSpc>
                <a:spcPct val="90000"/>
              </a:lnSpc>
              <a:buFont typeface="Wingdings" pitchFamily="2" charset="2"/>
              <a:buNone/>
              <a:defRPr/>
            </a:pPr>
            <a:endParaRPr lang="en-US" sz="6600" b="1" i="1" smtClean="0"/>
          </a:p>
          <a:p>
            <a:pPr algn="ctr" eaLnBrk="1" hangingPunct="1">
              <a:lnSpc>
                <a:spcPct val="90000"/>
              </a:lnSpc>
              <a:buFont typeface="Wingdings" pitchFamily="2" charset="2"/>
              <a:buNone/>
              <a:defRPr/>
            </a:pPr>
            <a:endParaRPr lang="en-US" sz="6600" b="1" i="1" smtClean="0"/>
          </a:p>
          <a:p>
            <a:pPr algn="ctr" eaLnBrk="1" hangingPunct="1">
              <a:lnSpc>
                <a:spcPct val="90000"/>
              </a:lnSpc>
              <a:buFont typeface="Wingdings" pitchFamily="2" charset="2"/>
              <a:buNone/>
              <a:defRPr/>
            </a:pPr>
            <a:endParaRPr lang="en-US" sz="6600" b="1" i="1" smtClean="0"/>
          </a:p>
          <a:p>
            <a:pPr algn="ctr" eaLnBrk="1" hangingPunct="1">
              <a:lnSpc>
                <a:spcPct val="90000"/>
              </a:lnSpc>
              <a:buFont typeface="Wingdings" pitchFamily="2" charset="2"/>
              <a:buNone/>
              <a:defRPr/>
            </a:pPr>
            <a:r>
              <a:rPr lang="en-US" sz="5400" b="1" i="1" smtClean="0">
                <a:solidFill>
                  <a:schemeClr val="tx2"/>
                </a:solidFill>
              </a:rPr>
              <a:t>Questions</a:t>
            </a:r>
            <a:r>
              <a:rPr lang="en-US" sz="6600" b="1" i="1" smtClean="0">
                <a:solidFill>
                  <a:schemeClr val="tx2"/>
                </a:solidFill>
              </a:rPr>
              <a:t>?</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5137" y="1895475"/>
            <a:ext cx="3133725" cy="306705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0"/>
            <a:ext cx="8229600" cy="1143000"/>
          </a:xfrm>
        </p:spPr>
        <p:txBody>
          <a:bodyPr/>
          <a:lstStyle/>
          <a:p>
            <a:pPr eaLnBrk="1" hangingPunct="1">
              <a:defRPr/>
            </a:pPr>
            <a:r>
              <a:rPr lang="en-US" b="1" i="1" dirty="0" smtClean="0">
                <a:latin typeface="Verdana" pitchFamily="34" charset="0"/>
              </a:rPr>
              <a:t>Overview</a:t>
            </a:r>
          </a:p>
        </p:txBody>
      </p:sp>
      <p:sp>
        <p:nvSpPr>
          <p:cNvPr id="8195" name="Rectangle 3"/>
          <p:cNvSpPr>
            <a:spLocks noGrp="1" noChangeArrowheads="1"/>
          </p:cNvSpPr>
          <p:nvPr>
            <p:ph type="body" idx="1"/>
          </p:nvPr>
        </p:nvSpPr>
        <p:spPr>
          <a:xfrm>
            <a:off x="457200" y="990600"/>
            <a:ext cx="8229600" cy="5562600"/>
          </a:xfrm>
        </p:spPr>
        <p:txBody>
          <a:bodyPr/>
          <a:lstStyle/>
          <a:p>
            <a:pPr eaLnBrk="1" hangingPunct="1">
              <a:lnSpc>
                <a:spcPct val="80000"/>
              </a:lnSpc>
              <a:defRPr/>
            </a:pPr>
            <a:endParaRPr lang="en-US" sz="2000" b="1" i="1" dirty="0" smtClean="0"/>
          </a:p>
          <a:p>
            <a:pPr eaLnBrk="1" hangingPunct="1">
              <a:lnSpc>
                <a:spcPct val="80000"/>
              </a:lnSpc>
              <a:defRPr/>
            </a:pPr>
            <a:endParaRPr lang="en-US" sz="2000" b="1" i="1" dirty="0"/>
          </a:p>
          <a:p>
            <a:pPr eaLnBrk="1" hangingPunct="1">
              <a:lnSpc>
                <a:spcPct val="80000"/>
              </a:lnSpc>
              <a:defRPr/>
            </a:pPr>
            <a:endParaRPr lang="en-US" sz="2000" b="1" i="1" dirty="0" smtClean="0"/>
          </a:p>
          <a:p>
            <a:pPr eaLnBrk="1" hangingPunct="1">
              <a:lnSpc>
                <a:spcPct val="80000"/>
              </a:lnSpc>
              <a:defRPr/>
            </a:pPr>
            <a:r>
              <a:rPr lang="en-US" sz="2400" dirty="0" smtClean="0"/>
              <a:t>Purpose</a:t>
            </a:r>
          </a:p>
          <a:p>
            <a:pPr eaLnBrk="1" hangingPunct="1">
              <a:lnSpc>
                <a:spcPct val="80000"/>
              </a:lnSpc>
              <a:defRPr/>
            </a:pPr>
            <a:r>
              <a:rPr lang="en-US" sz="2400" dirty="0" smtClean="0"/>
              <a:t>What is a Controlled Area</a:t>
            </a:r>
          </a:p>
          <a:p>
            <a:pPr eaLnBrk="1" hangingPunct="1">
              <a:lnSpc>
                <a:spcPct val="80000"/>
              </a:lnSpc>
              <a:defRPr/>
            </a:pPr>
            <a:r>
              <a:rPr lang="en-US" sz="2400" dirty="0" smtClean="0"/>
              <a:t>Physical Security Procedures</a:t>
            </a:r>
          </a:p>
          <a:p>
            <a:pPr eaLnBrk="1" hangingPunct="1">
              <a:lnSpc>
                <a:spcPct val="80000"/>
              </a:lnSpc>
              <a:defRPr/>
            </a:pPr>
            <a:r>
              <a:rPr lang="en-US" sz="2400" dirty="0" smtClean="0"/>
              <a:t>Cyber Security Procedures</a:t>
            </a:r>
          </a:p>
          <a:p>
            <a:pPr eaLnBrk="1" hangingPunct="1">
              <a:lnSpc>
                <a:spcPct val="80000"/>
              </a:lnSpc>
              <a:defRPr/>
            </a:pPr>
            <a:r>
              <a:rPr lang="en-US" sz="2400" dirty="0" smtClean="0"/>
              <a:t>Suggestions</a:t>
            </a:r>
          </a:p>
          <a:p>
            <a:pPr eaLnBrk="1" hangingPunct="1">
              <a:lnSpc>
                <a:spcPct val="80000"/>
              </a:lnSpc>
              <a:defRPr/>
            </a:pPr>
            <a:r>
              <a:rPr lang="en-US" sz="2400" dirty="0" smtClean="0"/>
              <a:t>Summary</a:t>
            </a:r>
          </a:p>
          <a:p>
            <a:pPr eaLnBrk="1" hangingPunct="1">
              <a:lnSpc>
                <a:spcPct val="80000"/>
              </a:lnSpc>
              <a:defRPr/>
            </a:pPr>
            <a:r>
              <a:rPr lang="en-US" sz="2400" dirty="0" smtClean="0"/>
              <a:t>Questions?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b="1" i="1" dirty="0" smtClean="0">
                <a:latin typeface="Verdana" pitchFamily="34" charset="0"/>
              </a:rPr>
              <a:t>Purpose</a:t>
            </a:r>
          </a:p>
        </p:txBody>
      </p:sp>
      <p:sp>
        <p:nvSpPr>
          <p:cNvPr id="10243" name="Rectangle 3"/>
          <p:cNvSpPr>
            <a:spLocks noGrp="1" noChangeArrowheads="1"/>
          </p:cNvSpPr>
          <p:nvPr>
            <p:ph type="body" idx="1"/>
          </p:nvPr>
        </p:nvSpPr>
        <p:spPr/>
        <p:txBody>
          <a:bodyPr/>
          <a:lstStyle/>
          <a:p>
            <a:pPr marL="0" indent="0" eaLnBrk="1" hangingPunct="1">
              <a:lnSpc>
                <a:spcPct val="80000"/>
              </a:lnSpc>
              <a:buNone/>
              <a:defRPr/>
            </a:pPr>
            <a:endParaRPr lang="en-US" sz="2800" b="1" i="1" dirty="0" smtClean="0"/>
          </a:p>
          <a:p>
            <a:pPr marL="609600" indent="-609600" eaLnBrk="1" hangingPunct="1">
              <a:lnSpc>
                <a:spcPct val="80000"/>
              </a:lnSpc>
              <a:defRPr/>
            </a:pPr>
            <a:r>
              <a:rPr lang="en-US" sz="2800" dirty="0" smtClean="0"/>
              <a:t>To explain current physical and cyber security measures at ATC facilities</a:t>
            </a:r>
          </a:p>
          <a:p>
            <a:pPr marL="0" indent="0" eaLnBrk="1" hangingPunct="1">
              <a:lnSpc>
                <a:spcPct val="80000"/>
              </a:lnSpc>
              <a:buNone/>
              <a:defRPr/>
            </a:pPr>
            <a:endParaRPr lang="en-US" sz="2800" dirty="0" smtClean="0"/>
          </a:p>
          <a:p>
            <a:pPr marL="609600" indent="-609600" eaLnBrk="1" hangingPunct="1">
              <a:lnSpc>
                <a:spcPct val="80000"/>
              </a:lnSpc>
              <a:defRPr/>
            </a:pPr>
            <a:r>
              <a:rPr lang="en-US" sz="2800" dirty="0" smtClean="0"/>
              <a:t>Recommend security improvements and provide feedback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eaLnBrk="1" hangingPunct="1">
              <a:defRPr/>
            </a:pPr>
            <a:r>
              <a:rPr lang="en-US" sz="4000" b="1" i="1" dirty="0" smtClean="0">
                <a:latin typeface="Verdana" pitchFamily="34" charset="0"/>
              </a:rPr>
              <a:t>Controlled Areas</a:t>
            </a:r>
          </a:p>
        </p:txBody>
      </p:sp>
      <p:sp>
        <p:nvSpPr>
          <p:cNvPr id="123907" name="Rectangle 3"/>
          <p:cNvSpPr>
            <a:spLocks noGrp="1" noChangeArrowheads="1"/>
          </p:cNvSpPr>
          <p:nvPr>
            <p:ph type="body" idx="1"/>
          </p:nvPr>
        </p:nvSpPr>
        <p:spPr/>
        <p:txBody>
          <a:bodyPr/>
          <a:lstStyle/>
          <a:p>
            <a:pPr eaLnBrk="1" hangingPunct="1">
              <a:lnSpc>
                <a:spcPct val="80000"/>
              </a:lnSpc>
              <a:defRPr/>
            </a:pPr>
            <a:r>
              <a:rPr lang="en-US" sz="2400" dirty="0" smtClean="0">
                <a:effectLst>
                  <a:outerShdw blurRad="38100" dist="38100" dir="2700000" algn="tl">
                    <a:srgbClr val="000000">
                      <a:alpha val="43137"/>
                    </a:srgbClr>
                  </a:outerShdw>
                </a:effectLst>
              </a:rPr>
              <a:t>Mission essential communications facilities and computer centers, air traffic control tower facilities, RAPCONs to include off installation navigational aids and related resources, power plants, and environmental control systems critical to operational capability</a:t>
            </a:r>
          </a:p>
          <a:p>
            <a:pPr eaLnBrk="1" hangingPunct="1">
              <a:lnSpc>
                <a:spcPct val="80000"/>
              </a:lnSpc>
              <a:defRPr/>
            </a:pPr>
            <a:endParaRPr lang="en-US" sz="2400" dirty="0" smtClean="0">
              <a:effectLst>
                <a:outerShdw blurRad="38100" dist="38100" dir="2700000" algn="tl">
                  <a:srgbClr val="000000">
                    <a:alpha val="43137"/>
                  </a:srgbClr>
                </a:outerShdw>
              </a:effectLst>
            </a:endParaRPr>
          </a:p>
          <a:p>
            <a:pPr eaLnBrk="1" hangingPunct="1">
              <a:lnSpc>
                <a:spcPct val="80000"/>
              </a:lnSpc>
              <a:defRPr/>
            </a:pPr>
            <a:r>
              <a:rPr lang="en-US" sz="2400" dirty="0" smtClean="0">
                <a:effectLst>
                  <a:outerShdw blurRad="38100" dist="38100" dir="2700000" algn="tl">
                    <a:srgbClr val="000000">
                      <a:alpha val="43137"/>
                    </a:srgbClr>
                  </a:outerShdw>
                </a:effectLst>
              </a:rPr>
              <a:t>ATC facilities are considered Level 4 Controlled areas</a:t>
            </a:r>
          </a:p>
          <a:p>
            <a:pPr eaLnBrk="1" hangingPunct="1">
              <a:lnSpc>
                <a:spcPct val="80000"/>
              </a:lnSpc>
              <a:defRPr/>
            </a:pPr>
            <a:endParaRPr lang="en-US" sz="2400" dirty="0" smtClean="0">
              <a:effectLst>
                <a:outerShdw blurRad="38100" dist="38100" dir="2700000" algn="tl">
                  <a:srgbClr val="000000">
                    <a:alpha val="43137"/>
                  </a:srgbClr>
                </a:outerShdw>
              </a:effectLst>
            </a:endParaRPr>
          </a:p>
          <a:p>
            <a:pPr eaLnBrk="1" hangingPunct="1">
              <a:lnSpc>
                <a:spcPct val="80000"/>
              </a:lnSpc>
              <a:defRPr/>
            </a:pPr>
            <a:r>
              <a:rPr lang="en-US" sz="2400" dirty="0">
                <a:effectLst>
                  <a:outerShdw blurRad="38100" dist="38100" dir="2700000" algn="tl">
                    <a:srgbClr val="000000">
                      <a:alpha val="43137"/>
                    </a:srgbClr>
                  </a:outerShdw>
                </a:effectLst>
              </a:rPr>
              <a:t>All areas must be inspected and certified by 78 SFS/S5C and CE before they can hold Protection Level 4 resources and be designated a Controlled Area</a:t>
            </a:r>
          </a:p>
          <a:p>
            <a:pPr eaLnBrk="1" hangingPunct="1">
              <a:lnSpc>
                <a:spcPct val="80000"/>
              </a:lnSpc>
              <a:defRPr/>
            </a:pPr>
            <a:endParaRPr lang="en-US" sz="2400" b="1" i="1" dirty="0" smtClean="0"/>
          </a:p>
          <a:p>
            <a:pPr eaLnBrk="1" hangingPunct="1">
              <a:lnSpc>
                <a:spcPct val="80000"/>
              </a:lnSpc>
              <a:defRPr/>
            </a:pPr>
            <a:endParaRPr 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defRPr/>
            </a:pPr>
            <a:r>
              <a:rPr lang="en-US" b="1" i="1" dirty="0" smtClean="0"/>
              <a:t>Physical Procedures</a:t>
            </a:r>
          </a:p>
        </p:txBody>
      </p:sp>
      <p:sp>
        <p:nvSpPr>
          <p:cNvPr id="89091" name="Rectangle 3"/>
          <p:cNvSpPr>
            <a:spLocks noGrp="1" noChangeArrowheads="1"/>
          </p:cNvSpPr>
          <p:nvPr>
            <p:ph type="body" idx="1"/>
          </p:nvPr>
        </p:nvSpPr>
        <p:spPr/>
        <p:txBody>
          <a:bodyPr/>
          <a:lstStyle/>
          <a:p>
            <a:pPr eaLnBrk="1" hangingPunct="1">
              <a:lnSpc>
                <a:spcPct val="80000"/>
              </a:lnSpc>
              <a:buFont typeface="Wingdings" pitchFamily="2" charset="2"/>
              <a:buNone/>
              <a:defRPr/>
            </a:pPr>
            <a:endParaRPr lang="en-US" sz="1600" b="1" i="1" dirty="0" smtClean="0"/>
          </a:p>
          <a:p>
            <a:pPr eaLnBrk="1" hangingPunct="1">
              <a:lnSpc>
                <a:spcPct val="80000"/>
              </a:lnSpc>
              <a:defRPr/>
            </a:pPr>
            <a:endParaRPr lang="en-US" sz="1600" b="1" i="1" dirty="0" smtClean="0"/>
          </a:p>
          <a:p>
            <a:pPr eaLnBrk="1" hangingPunct="1">
              <a:lnSpc>
                <a:spcPct val="80000"/>
              </a:lnSpc>
              <a:defRPr/>
            </a:pPr>
            <a:r>
              <a:rPr lang="en-US" sz="2000" b="1" i="1" dirty="0" smtClean="0"/>
              <a:t>Entry/Exit control and escort procedures</a:t>
            </a:r>
          </a:p>
          <a:p>
            <a:pPr eaLnBrk="1" hangingPunct="1">
              <a:lnSpc>
                <a:spcPct val="80000"/>
              </a:lnSpc>
              <a:defRPr/>
            </a:pPr>
            <a:r>
              <a:rPr lang="en-US" sz="2000" b="1" i="1" dirty="0" smtClean="0"/>
              <a:t>Bomb treat procedures</a:t>
            </a:r>
          </a:p>
          <a:p>
            <a:pPr eaLnBrk="1" hangingPunct="1">
              <a:lnSpc>
                <a:spcPct val="80000"/>
              </a:lnSpc>
              <a:defRPr/>
            </a:pPr>
            <a:r>
              <a:rPr lang="en-US" sz="2000" b="1" i="1" dirty="0" smtClean="0"/>
              <a:t>Other emergency egress/evacuation procedures for fires, etc.</a:t>
            </a:r>
          </a:p>
          <a:p>
            <a:pPr eaLnBrk="1" hangingPunct="1">
              <a:lnSpc>
                <a:spcPct val="80000"/>
              </a:lnSpc>
              <a:defRPr/>
            </a:pPr>
            <a:r>
              <a:rPr lang="en-US" sz="2000" b="1" i="1" dirty="0" smtClean="0"/>
              <a:t>Emergency entry and access procedures </a:t>
            </a:r>
          </a:p>
          <a:p>
            <a:pPr eaLnBrk="1" hangingPunct="1">
              <a:lnSpc>
                <a:spcPct val="80000"/>
              </a:lnSpc>
              <a:defRPr/>
            </a:pPr>
            <a:r>
              <a:rPr lang="en-US" sz="2000" b="1" i="1" dirty="0" smtClean="0"/>
              <a:t>Internal circulation control procedures </a:t>
            </a:r>
          </a:p>
          <a:p>
            <a:pPr eaLnBrk="1" hangingPunct="1">
              <a:lnSpc>
                <a:spcPct val="80000"/>
              </a:lnSpc>
              <a:defRPr/>
            </a:pPr>
            <a:r>
              <a:rPr lang="en-US" sz="2000" b="1" i="1" dirty="0" smtClean="0"/>
              <a:t>Controlled Area Training requirements and location of training  documentation</a:t>
            </a:r>
          </a:p>
          <a:p>
            <a:pPr eaLnBrk="1" hangingPunct="1">
              <a:lnSpc>
                <a:spcPct val="80000"/>
              </a:lnSpc>
              <a:defRPr/>
            </a:pPr>
            <a:r>
              <a:rPr lang="en-US" sz="2000" b="1" i="1" dirty="0" smtClean="0"/>
              <a:t>Key and lock control procedures</a:t>
            </a:r>
            <a:r>
              <a:rPr lang="en-US" sz="2000" i="1" dirty="0" smtClean="0"/>
              <a:t> </a:t>
            </a:r>
          </a:p>
          <a:p>
            <a:pPr eaLnBrk="1" hangingPunct="1">
              <a:lnSpc>
                <a:spcPct val="80000"/>
              </a:lnSpc>
              <a:defRPr/>
            </a:pPr>
            <a:r>
              <a:rPr lang="en-US" sz="2000" b="1" i="1" dirty="0" smtClean="0"/>
              <a:t>Alarm test and operational procedures</a:t>
            </a:r>
          </a:p>
          <a:p>
            <a:pPr eaLnBrk="1" hangingPunct="1">
              <a:lnSpc>
                <a:spcPct val="80000"/>
              </a:lnSpc>
              <a:defRPr/>
            </a:pPr>
            <a:r>
              <a:rPr lang="en-US" sz="2000" b="1" i="1" dirty="0" smtClean="0"/>
              <a:t>Challenging techniques when unauthorized personnel are observed and notification of security forces</a:t>
            </a:r>
          </a:p>
          <a:p>
            <a:pPr eaLnBrk="1" hangingPunct="1">
              <a:lnSpc>
                <a:spcPct val="80000"/>
              </a:lnSpc>
              <a:defRPr/>
            </a:pPr>
            <a:endParaRPr lang="en-US" sz="1400" b="1" i="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defRPr/>
            </a:pPr>
            <a:r>
              <a:rPr lang="en-US" b="1" i="1" dirty="0" smtClean="0">
                <a:latin typeface="Verdana" pitchFamily="34" charset="0"/>
              </a:rPr>
              <a:t>Access Control</a:t>
            </a:r>
          </a:p>
        </p:txBody>
      </p:sp>
      <p:sp>
        <p:nvSpPr>
          <p:cNvPr id="94211" name="Rectangle 3"/>
          <p:cNvSpPr>
            <a:spLocks noGrp="1" noChangeArrowheads="1"/>
          </p:cNvSpPr>
          <p:nvPr>
            <p:ph type="body" idx="1"/>
          </p:nvPr>
        </p:nvSpPr>
        <p:spPr/>
        <p:txBody>
          <a:bodyPr/>
          <a:lstStyle/>
          <a:p>
            <a:pPr eaLnBrk="1" hangingPunct="1">
              <a:defRPr/>
            </a:pPr>
            <a:endParaRPr lang="en-US" sz="2400" dirty="0" smtClean="0"/>
          </a:p>
          <a:p>
            <a:pPr eaLnBrk="1" hangingPunct="1">
              <a:defRPr/>
            </a:pPr>
            <a:r>
              <a:rPr lang="en-US" sz="2400" dirty="0" smtClean="0"/>
              <a:t>Unescorted Entry – granted to individuals that have an official need for routine presence within a controlled area</a:t>
            </a:r>
          </a:p>
          <a:p>
            <a:pPr eaLnBrk="1" hangingPunct="1">
              <a:defRPr/>
            </a:pPr>
            <a:endParaRPr lang="en-US" sz="2400" dirty="0" smtClean="0"/>
          </a:p>
          <a:p>
            <a:pPr eaLnBrk="1" hangingPunct="1">
              <a:defRPr/>
            </a:pPr>
            <a:r>
              <a:rPr lang="en-US" sz="2400" dirty="0" smtClean="0"/>
              <a:t>Escorted Entry – required for individuals that are </a:t>
            </a:r>
            <a:r>
              <a:rPr lang="en-US" sz="2400" dirty="0" smtClean="0">
                <a:solidFill>
                  <a:schemeClr val="hlink"/>
                </a:solidFill>
              </a:rPr>
              <a:t>not </a:t>
            </a:r>
            <a:r>
              <a:rPr lang="en-US" sz="2400" dirty="0" smtClean="0"/>
              <a:t>granted unescorted entry</a:t>
            </a:r>
          </a:p>
          <a:p>
            <a:pPr eaLnBrk="1" hangingPunct="1">
              <a:defRPr/>
            </a:pPr>
            <a:endParaRPr lang="en-US" sz="2400" dirty="0" smtClean="0"/>
          </a:p>
          <a:p>
            <a:pPr eaLnBrk="1" hangingPunct="1">
              <a:defRPr/>
            </a:pPr>
            <a:r>
              <a:rPr lang="en-US" sz="2400" dirty="0" smtClean="0"/>
              <a:t>Required to sign in on the AF Form 1109, Visitor Control Log, maintain for </a:t>
            </a:r>
            <a:r>
              <a:rPr lang="en-US" sz="2400" dirty="0" smtClean="0">
                <a:solidFill>
                  <a:schemeClr val="hlink"/>
                </a:solidFill>
              </a:rPr>
              <a:t>90</a:t>
            </a:r>
            <a:r>
              <a:rPr lang="en-US" sz="2400" dirty="0" smtClean="0"/>
              <a:t> days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latin typeface="+mn-lt"/>
              </a:rPr>
              <a:t>Security Measures</a:t>
            </a:r>
            <a:endParaRPr lang="en-US" sz="4000" b="1" dirty="0">
              <a:latin typeface="+mn-lt"/>
            </a:endParaRPr>
          </a:p>
        </p:txBody>
      </p:sp>
      <p:sp>
        <p:nvSpPr>
          <p:cNvPr id="3" name="Content Placeholder 2"/>
          <p:cNvSpPr>
            <a:spLocks noGrp="1"/>
          </p:cNvSpPr>
          <p:nvPr>
            <p:ph idx="1"/>
          </p:nvPr>
        </p:nvSpPr>
        <p:spPr/>
        <p:txBody>
          <a:bodyPr/>
          <a:lstStyle/>
          <a:p>
            <a:endParaRPr lang="en-US" sz="2000" dirty="0"/>
          </a:p>
          <a:p>
            <a:r>
              <a:rPr lang="en-US" sz="2200" dirty="0" smtClean="0"/>
              <a:t>Facility Managers </a:t>
            </a:r>
            <a:r>
              <a:rPr lang="en-US" sz="2200" dirty="0"/>
              <a:t>must secure the ATC operating area at all times. Install a cipher lock or other suitable locking device at initial entry points to control towers and radar facilities. Install similar devices at the main entry point to the control tower cab and the radar operations room. Secure other entry points to the tower cab and radar operations room with manual devices, such as dead bolts, locks, hasps, etc. Secure mobile radar and tower facilities to the maximum extent possible. </a:t>
            </a:r>
          </a:p>
        </p:txBody>
      </p:sp>
    </p:spTree>
    <p:extLst>
      <p:ext uri="{BB962C8B-B14F-4D97-AF65-F5344CB8AC3E}">
        <p14:creationId xmlns:p14="http://schemas.microsoft.com/office/powerpoint/2010/main" val="24706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Evacuation Procedures</a:t>
            </a:r>
            <a:endParaRPr lang="en-US" b="1" dirty="0">
              <a:latin typeface="+mn-lt"/>
            </a:endParaRPr>
          </a:p>
        </p:txBody>
      </p:sp>
      <p:pic>
        <p:nvPicPr>
          <p:cNvPr id="4" name="Content Placeholder 3">
            <a:hlinkClick r:id="rId2"/>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437691"/>
            <a:ext cx="6096000" cy="3784507"/>
          </a:xfrm>
        </p:spPr>
      </p:pic>
      <p:sp>
        <p:nvSpPr>
          <p:cNvPr id="5" name="TextBox 4"/>
          <p:cNvSpPr txBox="1"/>
          <p:nvPr/>
        </p:nvSpPr>
        <p:spPr>
          <a:xfrm>
            <a:off x="1066800" y="5715000"/>
            <a:ext cx="7239000" cy="6741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3437609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Cyber Security</a:t>
            </a:r>
            <a:endParaRPr lang="en-US" b="1" dirty="0"/>
          </a:p>
        </p:txBody>
      </p:sp>
      <p:sp>
        <p:nvSpPr>
          <p:cNvPr id="3" name="Content Placeholder 2"/>
          <p:cNvSpPr>
            <a:spLocks noGrp="1"/>
          </p:cNvSpPr>
          <p:nvPr>
            <p:ph idx="1"/>
          </p:nvPr>
        </p:nvSpPr>
        <p:spPr/>
        <p:txBody>
          <a:bodyPr/>
          <a:lstStyle/>
          <a:p>
            <a:r>
              <a:rPr lang="en-US" dirty="0" smtClean="0"/>
              <a:t>Electronic Components in the Tower Cab:</a:t>
            </a:r>
          </a:p>
          <a:p>
            <a:pPr lvl="1"/>
            <a:r>
              <a:rPr lang="en-US" dirty="0" smtClean="0"/>
              <a:t>FDIO (Flight Data Input Output)</a:t>
            </a:r>
          </a:p>
          <a:p>
            <a:pPr lvl="1"/>
            <a:r>
              <a:rPr lang="en-US" dirty="0" smtClean="0"/>
              <a:t>AFAS (Airfield Automation System)</a:t>
            </a:r>
          </a:p>
          <a:p>
            <a:pPr lvl="1"/>
            <a:r>
              <a:rPr lang="en-US" dirty="0" smtClean="0"/>
              <a:t>STARS (Standard Terminal Automation Replacement System)</a:t>
            </a:r>
          </a:p>
          <a:p>
            <a:pPr lvl="1"/>
            <a:r>
              <a:rPr lang="en-US" dirty="0" smtClean="0"/>
              <a:t>ETVS </a:t>
            </a:r>
            <a:r>
              <a:rPr lang="en-US" dirty="0" err="1" smtClean="0"/>
              <a:t>Enhancced</a:t>
            </a:r>
            <a:r>
              <a:rPr lang="en-US" dirty="0" smtClean="0"/>
              <a:t> Terminal Voice System</a:t>
            </a:r>
          </a:p>
        </p:txBody>
      </p:sp>
    </p:spTree>
    <p:extLst>
      <p:ext uri="{BB962C8B-B14F-4D97-AF65-F5344CB8AC3E}">
        <p14:creationId xmlns:p14="http://schemas.microsoft.com/office/powerpoint/2010/main" val="1443274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2344</TotalTime>
  <Words>786</Words>
  <Application>Microsoft Office PowerPoint</Application>
  <PresentationFormat>On-screen Show (4:3)</PresentationFormat>
  <Paragraphs>134</Paragraphs>
  <Slides>16</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Verdana</vt:lpstr>
      <vt:lpstr>Wingdings</vt:lpstr>
      <vt:lpstr>Globe</vt:lpstr>
      <vt:lpstr>ATC Security </vt:lpstr>
      <vt:lpstr>Overview</vt:lpstr>
      <vt:lpstr>Purpose</vt:lpstr>
      <vt:lpstr>Controlled Areas</vt:lpstr>
      <vt:lpstr>Physical Procedures</vt:lpstr>
      <vt:lpstr>Access Control</vt:lpstr>
      <vt:lpstr>Security Measures</vt:lpstr>
      <vt:lpstr>Evacuation Procedures</vt:lpstr>
      <vt:lpstr>Cyber Security</vt:lpstr>
      <vt:lpstr>FDIO</vt:lpstr>
      <vt:lpstr>AFAS</vt:lpstr>
      <vt:lpstr>STARS</vt:lpstr>
      <vt:lpstr>ETVS</vt:lpstr>
      <vt:lpstr>Suggestions </vt:lpstr>
      <vt:lpstr>Summary</vt:lpstr>
      <vt:lpstr>Do you have any</vt:lpstr>
    </vt:vector>
  </TitlesOfParts>
  <Company>HCC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78th Security Forces Squadron</dc:title>
  <dc:creator>marcus.curry</dc:creator>
  <cp:lastModifiedBy>RAMIREZ, JIMMY B TSgt USAF AFMC 78 OSS/OSAT</cp:lastModifiedBy>
  <cp:revision>121</cp:revision>
  <dcterms:created xsi:type="dcterms:W3CDTF">2006-06-27T13:25:18Z</dcterms:created>
  <dcterms:modified xsi:type="dcterms:W3CDTF">2018-03-20T22:51:15Z</dcterms:modified>
</cp:coreProperties>
</file>